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6" r:id="rId4"/>
    <p:sldId id="257" r:id="rId5"/>
    <p:sldId id="261" r:id="rId6"/>
    <p:sldId id="260" r:id="rId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Štambuk" userId="57dc3b68-088a-45de-9236-fd178a7068ed" providerId="ADAL" clId="{E8599727-5013-443E-828D-115B94E37CCB}"/>
    <pc:docChg chg="modSld">
      <pc:chgData name="Sandra Štambuk" userId="57dc3b68-088a-45de-9236-fd178a7068ed" providerId="ADAL" clId="{E8599727-5013-443E-828D-115B94E37CCB}" dt="2021-10-08T13:20:58.493" v="4" actId="20577"/>
      <pc:docMkLst>
        <pc:docMk/>
      </pc:docMkLst>
      <pc:sldChg chg="modSp">
        <pc:chgData name="Sandra Štambuk" userId="57dc3b68-088a-45de-9236-fd178a7068ed" providerId="ADAL" clId="{E8599727-5013-443E-828D-115B94E37CCB}" dt="2021-10-08T13:20:58.493" v="4" actId="20577"/>
        <pc:sldMkLst>
          <pc:docMk/>
          <pc:sldMk cId="914178496" sldId="257"/>
        </pc:sldMkLst>
        <pc:spChg chg="mod">
          <ac:chgData name="Sandra Štambuk" userId="57dc3b68-088a-45de-9236-fd178a7068ed" providerId="ADAL" clId="{E8599727-5013-443E-828D-115B94E37CCB}" dt="2021-10-08T13:20:38.502" v="3" actId="20577"/>
          <ac:spMkLst>
            <pc:docMk/>
            <pc:sldMk cId="914178496" sldId="257"/>
            <ac:spMk id="6" creationId="{B682ED36-6632-4D2E-B11E-FDFC84FC1CA6}"/>
          </ac:spMkLst>
        </pc:spChg>
        <pc:spChg chg="mod">
          <ac:chgData name="Sandra Štambuk" userId="57dc3b68-088a-45de-9236-fd178a7068ed" providerId="ADAL" clId="{E8599727-5013-443E-828D-115B94E37CCB}" dt="2021-10-08T13:20:58.493" v="4" actId="20577"/>
          <ac:spMkLst>
            <pc:docMk/>
            <pc:sldMk cId="914178496" sldId="257"/>
            <ac:spMk id="13" creationId="{4740E272-C4F9-4EAD-98DF-9CB35D4D1C14}"/>
          </ac:spMkLst>
        </pc:spChg>
      </pc:sldChg>
      <pc:sldChg chg="modSp">
        <pc:chgData name="Sandra Štambuk" userId="57dc3b68-088a-45de-9236-fd178a7068ed" providerId="ADAL" clId="{E8599727-5013-443E-828D-115B94E37CCB}" dt="2021-10-08T13:19:21.251" v="1" actId="20577"/>
        <pc:sldMkLst>
          <pc:docMk/>
          <pc:sldMk cId="1589209370" sldId="259"/>
        </pc:sldMkLst>
        <pc:spChg chg="mod">
          <ac:chgData name="Sandra Štambuk" userId="57dc3b68-088a-45de-9236-fd178a7068ed" providerId="ADAL" clId="{E8599727-5013-443E-828D-115B94E37CCB}" dt="2021-10-08T13:19:21.251" v="1" actId="20577"/>
          <ac:spMkLst>
            <pc:docMk/>
            <pc:sldMk cId="1589209370" sldId="259"/>
            <ac:spMk id="6" creationId="{AE074ED3-397E-465C-835C-FEA7F685AD0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749814B-79BA-452E-AF46-395882D360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4607B0F-D54C-4746-9ABD-1F4138CA70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7493870-AF37-49E0-B34A-AD10C527F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C1C2D-411D-4939-BBAA-4FC65D99B413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A90A9D7-BF5F-4C00-B984-EAF01B251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EAB87AF-124A-4DE5-A619-8F4565086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EA1C3-78DB-43D4-9D0D-F1C80DCC6E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201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02E38E3-6D95-4751-BA07-D42994073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FE93E4AE-6F58-417B-9574-D28E2458BC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D95FFDD-7080-4439-AC06-FA358C886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C1C2D-411D-4939-BBAA-4FC65D99B413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2830072-8CD4-4529-8848-115BC580C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2D4F16E-CA6D-41BA-B043-121922D49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EA1C3-78DB-43D4-9D0D-F1C80DCC6E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96611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E0E5598C-5DE6-4F90-B41B-65341F3FD0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3CB854F6-A0CB-41E1-A27D-8747CA9027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0F58A8D-892A-462F-9F65-B2B7860EA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C1C2D-411D-4939-BBAA-4FC65D99B413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10EBE37-1098-483C-9824-68AC5D675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1147157-E085-42E1-A6C0-0C23BC172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EA1C3-78DB-43D4-9D0D-F1C80DCC6E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8916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6E561E3-B53A-4589-AD59-5F7CC0F22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FC83B86-13FB-4B2A-A1F2-9AAC4376F2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3167A3A-2C41-4424-9D06-D9E45184D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C1C2D-411D-4939-BBAA-4FC65D99B413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74BD45C-C3A3-4E85-B09A-EC0C25B94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AD1168E-8426-44C7-A828-92216F370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EA1C3-78DB-43D4-9D0D-F1C80DCC6E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52803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124633B-2D11-4058-A8C0-CD836D89A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3EB42852-326C-4FC2-90B2-C9A0AD217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F5ADDC1-4FF1-435A-A70B-95EDBA747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C1C2D-411D-4939-BBAA-4FC65D99B413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2C211C6-A960-4E0C-A120-2303E0243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C7FF7E1-C824-4987-B036-A293918CE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EA1C3-78DB-43D4-9D0D-F1C80DCC6E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1363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1C38633-64DC-4E6C-B9C0-56D0541C4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A3B222F-5949-4B63-8B58-A2B103270B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0B0A3C2-4BD6-45E8-A3DD-3262DDAF02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A4D1315-987E-45EC-954D-84BAAA1B8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C1C2D-411D-4939-BBAA-4FC65D99B413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D368DD8E-0E05-4FCD-9FB6-F51CEC813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0E9FD327-DCC1-43DC-B024-9E9E808BC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EA1C3-78DB-43D4-9D0D-F1C80DCC6E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76888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F7B3FFB-CDB1-4C35-9F7A-F0CA9D4CE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4888E8A-64E4-49DD-A053-415DEADE2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B24D6AA-22F1-4DA0-BA13-901D648684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75E0F426-F519-4E92-89A5-EB55310E32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FB1D4CB6-5513-43B1-B239-031B1D8E00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93D1582F-E9FC-4957-B074-E91A4A7F8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C1C2D-411D-4939-BBAA-4FC65D99B413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9E12F8-36F9-485E-97D1-F773C3AD6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B4B58D03-06F1-488C-B005-AA946BF46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EA1C3-78DB-43D4-9D0D-F1C80DCC6E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5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201C32F-6F79-470C-B089-D120C1FC3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E5E229C2-B029-4767-8207-A08854A24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C1C2D-411D-4939-BBAA-4FC65D99B413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99FC032C-A3C9-453B-BADF-26AC1BFF0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A92326A-A33F-4417-850C-6D45893B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EA1C3-78DB-43D4-9D0D-F1C80DCC6E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8382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A29EDDCB-EE38-494B-9860-B2FBAF64C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C1C2D-411D-4939-BBAA-4FC65D99B413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8F3056F-3131-4B1A-B1EC-F0011B679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09BF8B9D-D777-4006-A367-A627759C7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EA1C3-78DB-43D4-9D0D-F1C80DCC6E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3063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0A2EB65-1CDE-465C-BA68-0300874BA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D9A3C89-A56B-4943-AB97-FFC37516F0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0893FAF1-3EF6-4739-8435-400DA65EA5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3B0313AF-5918-4EAA-9D16-F22EFF592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C1C2D-411D-4939-BBAA-4FC65D99B413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AD81CAB3-EC9B-4836-AC87-E995C9EE8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C05E943-9FAD-4657-8A5E-4CB9E5380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EA1C3-78DB-43D4-9D0D-F1C80DCC6E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11177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EE5A61C-68E6-4F1A-9499-3BF7AD830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72A096F-BBF5-4711-AEA7-DAB01F0D76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3111BBA8-6ADB-45C9-95C9-1DBD2581D6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72488A4-B20A-4C4A-A99F-EB66522A3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C1C2D-411D-4939-BBAA-4FC65D99B413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B3A65AD-867D-463F-80C0-E3A7DF5F0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100E0604-E45F-44E3-9A9C-14C936DEE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EA1C3-78DB-43D4-9D0D-F1C80DCC6E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70343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BD2591CB-D140-4E89-AE8F-EC13B005C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70B2C2A2-C1D2-4323-A606-A4CA86B1F7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549539-6753-450A-A1B9-4ADC5AEEA9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C1C2D-411D-4939-BBAA-4FC65D99B413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29B98FA-E848-4A71-9C6E-41E701F17E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3F6FE84-FD08-4BF6-B164-021F458D81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EA1C3-78DB-43D4-9D0D-F1C80DCC6E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6039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bookwidgets.com/play/TeA2NiFF-iQAFnCGVvAAAA/MCCYYM3/di8-ac-cali" TargetMode="External"/><Relationship Id="rId5" Type="http://schemas.openxmlformats.org/officeDocument/2006/relationships/image" Target="../media/image4.png"/><Relationship Id="rId4" Type="http://schemas.openxmlformats.org/officeDocument/2006/relationships/hyperlink" Target="https://www.e-sfera.hr/dodatni-digitalni-sadrzaji/44808e49-833c-4453-a0f5-08fdd9965b73/" TargetMode="External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1.wdp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3.wdp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ordwall.net/play/15650/385/208" TargetMode="External"/><Relationship Id="rId3" Type="http://schemas.microsoft.com/office/2007/relationships/hdphoto" Target="../media/hdphoto1.wdp"/><Relationship Id="rId7" Type="http://schemas.openxmlformats.org/officeDocument/2006/relationships/hyperlink" Target="https://learningapps.org/watch?v=pudbmh4wk21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hyperlink" Target="https://www.bookwidgets.com/play/qs3Wxm3R-iQAE5nFBvAAAA/8CC5T8V/di8-l04-pas" TargetMode="Externa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2C0A2D-F057-4F2D-A167-ED4A66C9EB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DC55701-BFA8-4AA4-9889-49835F9328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92413AA-ACD5-452D-9431-07ED0A148D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4750060-C242-45C6-8D07-DA86F4F25D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AE074ED3-397E-465C-835C-FEA7F685AD01}"/>
              </a:ext>
            </a:extLst>
          </p:cNvPr>
          <p:cNvSpPr txBox="1"/>
          <p:nvPr/>
        </p:nvSpPr>
        <p:spPr>
          <a:xfrm>
            <a:off x="6191578" y="1536819"/>
            <a:ext cx="5140171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1</a:t>
            </a:r>
          </a:p>
          <a:p>
            <a:r>
              <a:rPr lang="en-US" sz="4800" b="1" dirty="0">
                <a:solidFill>
                  <a:srgbClr val="CC00CC"/>
                </a:solidFill>
              </a:rPr>
              <a:t>Across cultures 1:</a:t>
            </a:r>
            <a:endParaRPr lang="hr-HR" sz="4800" b="1" dirty="0">
              <a:solidFill>
                <a:srgbClr val="CC00CC"/>
              </a:solidFill>
            </a:endParaRPr>
          </a:p>
          <a:p>
            <a:r>
              <a:rPr lang="en-US" sz="4000" dirty="0">
                <a:solidFill>
                  <a:srgbClr val="FF66CC"/>
                </a:solidFill>
              </a:rPr>
              <a:t>A tale of two cities </a:t>
            </a:r>
            <a:endParaRPr lang="hr-HR" sz="4000" dirty="0">
              <a:solidFill>
                <a:srgbClr val="FF66CC"/>
              </a:solidFill>
            </a:endParaRPr>
          </a:p>
          <a:p>
            <a:r>
              <a:rPr lang="hr-HR" sz="4000" dirty="0" err="1">
                <a:solidFill>
                  <a:srgbClr val="FF66CC"/>
                </a:solidFill>
              </a:rPr>
              <a:t>Part</a:t>
            </a:r>
            <a:r>
              <a:rPr lang="hr-HR" sz="4000" dirty="0">
                <a:solidFill>
                  <a:srgbClr val="FF66CC"/>
                </a:solidFill>
              </a:rPr>
              <a:t> 2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5287572A-8A2C-4435-B17F-6C02B11EB5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209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2C0A2D-F057-4F2D-A167-ED4A66C9EB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DC55701-BFA8-4AA4-9889-49835F9328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92413AA-ACD5-452D-9431-07ED0A148D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216"/>
            <a:ext cx="12192000" cy="6871854"/>
          </a:xfrm>
          <a:prstGeom prst="rect">
            <a:avLst/>
          </a:prstGeom>
        </p:spPr>
      </p:pic>
      <p:pic>
        <p:nvPicPr>
          <p:cNvPr id="5" name="Slika 4">
            <a:hlinkClick r:id="rId4"/>
            <a:extLst>
              <a:ext uri="{FF2B5EF4-FFF2-40B4-BE49-F238E27FC236}">
                <a16:creationId xmlns:a16="http://schemas.microsoft.com/office/drawing/2014/main" id="{821D7647-4588-47E4-98C0-D8A21EE188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289" y="1362375"/>
            <a:ext cx="1023938" cy="9906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8B0594DF-2B21-4D7B-BF2E-116168F952E8}"/>
              </a:ext>
            </a:extLst>
          </p:cNvPr>
          <p:cNvSpPr txBox="1"/>
          <p:nvPr/>
        </p:nvSpPr>
        <p:spPr>
          <a:xfrm>
            <a:off x="1138258" y="421757"/>
            <a:ext cx="2670263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 dodatnim video sadržajima. 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3AADD44E-AE36-4631-98BF-54D598840FF3}"/>
              </a:ext>
            </a:extLst>
          </p:cNvPr>
          <p:cNvSpPr txBox="1"/>
          <p:nvPr/>
        </p:nvSpPr>
        <p:spPr>
          <a:xfrm>
            <a:off x="1827373" y="1459556"/>
            <a:ext cx="1441129" cy="646331"/>
          </a:xfrm>
          <a:prstGeom prst="rect">
            <a:avLst/>
          </a:prstGeom>
          <a:solidFill>
            <a:schemeClr val="bg1"/>
          </a:solidFill>
          <a:ln w="1905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CC00CC"/>
                </a:solidFill>
              </a:rPr>
              <a:t>Los Angeles</a:t>
            </a:r>
          </a:p>
          <a:p>
            <a:r>
              <a:rPr lang="hr-HR" dirty="0">
                <a:solidFill>
                  <a:srgbClr val="CC00CC"/>
                </a:solidFill>
              </a:rPr>
              <a:t>San Francisco</a:t>
            </a:r>
          </a:p>
        </p:txBody>
      </p:sp>
      <p:pic>
        <p:nvPicPr>
          <p:cNvPr id="8" name="Slika 7">
            <a:hlinkClick r:id="rId6"/>
            <a:extLst>
              <a:ext uri="{FF2B5EF4-FFF2-40B4-BE49-F238E27FC236}">
                <a16:creationId xmlns:a16="http://schemas.microsoft.com/office/drawing/2014/main" id="{1490E783-62FF-43C8-8A6C-1031BEA5D4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72704" y="2863797"/>
            <a:ext cx="1373589" cy="1446266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90446D0D-8B23-4D89-BBE0-62B9C4FA6F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361" y="2563060"/>
            <a:ext cx="3577050" cy="2374857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3E5C6E17-15CB-40EB-9865-2121CE120A8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70906" y="4148138"/>
            <a:ext cx="3771810" cy="2403474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05562447-55F2-48A1-877B-2AD03578D5DE}"/>
              </a:ext>
            </a:extLst>
          </p:cNvPr>
          <p:cNvSpPr txBox="1"/>
          <p:nvPr/>
        </p:nvSpPr>
        <p:spPr>
          <a:xfrm>
            <a:off x="9027725" y="2468231"/>
            <a:ext cx="2670263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 sadržajima za igru i ponavljanje.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0F93B4A1-2247-4857-8EDE-9FB3A8738DDA}"/>
              </a:ext>
            </a:extLst>
          </p:cNvPr>
          <p:cNvSpPr txBox="1"/>
          <p:nvPr/>
        </p:nvSpPr>
        <p:spPr>
          <a:xfrm>
            <a:off x="9027724" y="3749384"/>
            <a:ext cx="2670263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CC00CC"/>
                </a:solidFill>
              </a:rPr>
              <a:t>Across</a:t>
            </a:r>
            <a:r>
              <a:rPr lang="hr-HR" dirty="0">
                <a:solidFill>
                  <a:srgbClr val="CC00CC"/>
                </a:solidFill>
              </a:rPr>
              <a:t> </a:t>
            </a:r>
            <a:r>
              <a:rPr lang="hr-HR" dirty="0" err="1">
                <a:solidFill>
                  <a:srgbClr val="CC00CC"/>
                </a:solidFill>
              </a:rPr>
              <a:t>cultures</a:t>
            </a:r>
            <a:r>
              <a:rPr lang="hr-HR" dirty="0">
                <a:solidFill>
                  <a:srgbClr val="CC00CC"/>
                </a:solidFill>
              </a:rPr>
              <a:t> - </a:t>
            </a:r>
            <a:r>
              <a:rPr lang="hr-HR" dirty="0" err="1">
                <a:solidFill>
                  <a:srgbClr val="CC00CC"/>
                </a:solidFill>
              </a:rPr>
              <a:t>California</a:t>
            </a:r>
            <a:endParaRPr lang="hr-HR" dirty="0">
              <a:solidFill>
                <a:srgbClr val="CC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54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2C0A2D-F057-4F2D-A167-ED4A66C9EB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DC55701-BFA8-4AA4-9889-49835F9328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92413AA-ACD5-452D-9431-07ED0A148D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D07DEA5-BBF0-4AC3-983A-477D2230260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0699" y="0"/>
            <a:ext cx="9670602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D85C9763-163F-4A03-A5C8-CFA4D60A7C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853" y="876741"/>
            <a:ext cx="7866763" cy="1813726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1B5DCD4A-C3D2-4D8B-A287-8A32A9A12E59}"/>
              </a:ext>
            </a:extLst>
          </p:cNvPr>
          <p:cNvSpPr txBox="1"/>
          <p:nvPr/>
        </p:nvSpPr>
        <p:spPr>
          <a:xfrm>
            <a:off x="8509917" y="924512"/>
            <a:ext cx="2370999" cy="1754326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Radite  u parovima ili malim grupama. Odaberite jedan od ponuđenih zadataka i nakon završetka prezentirajte svoj rad.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AD2FE119-7061-4AC7-9763-4218B7951F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9853" y="3009620"/>
            <a:ext cx="9273129" cy="591427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E4A9382D-BEF3-4EA0-81F6-1EA5BFA0F4B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02203" y="4784704"/>
            <a:ext cx="8615386" cy="879869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967A40A0-C578-4D0B-AE41-F3DBBF7F7C15}"/>
              </a:ext>
            </a:extLst>
          </p:cNvPr>
          <p:cNvSpPr txBox="1"/>
          <p:nvPr/>
        </p:nvSpPr>
        <p:spPr>
          <a:xfrm>
            <a:off x="379853" y="3692143"/>
            <a:ext cx="6596236" cy="92333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Put u San Francisco ili LA.</a:t>
            </a:r>
          </a:p>
          <a:p>
            <a:r>
              <a:rPr lang="hr-HR" dirty="0">
                <a:solidFill>
                  <a:srgbClr val="0070C0"/>
                </a:solidFill>
              </a:rPr>
              <a:t>Razgovarajte o oba grada i odlučite u koji biste najradije otputovali. Isplanirajte put. Odlučite što ćete sve razgledati i što ćete raditi.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A2E036D7-7FEE-4EC1-948F-244318EB3716}"/>
              </a:ext>
            </a:extLst>
          </p:cNvPr>
          <p:cNvSpPr txBox="1"/>
          <p:nvPr/>
        </p:nvSpPr>
        <p:spPr>
          <a:xfrm>
            <a:off x="3337069" y="5777076"/>
            <a:ext cx="8380520" cy="92333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Moj grad</a:t>
            </a:r>
          </a:p>
          <a:p>
            <a:r>
              <a:rPr lang="hr-HR" dirty="0">
                <a:solidFill>
                  <a:srgbClr val="0070C0"/>
                </a:solidFill>
              </a:rPr>
              <a:t>Pripremite vodič za grad u kojem živite. Uključite sljedeće informacije: kako doći do tog grada, gdje odsjesti, što vidjeti, što raditi, što pojesti, što kupiti. </a:t>
            </a:r>
          </a:p>
        </p:txBody>
      </p:sp>
    </p:spTree>
    <p:extLst>
      <p:ext uri="{BB962C8B-B14F-4D97-AF65-F5344CB8AC3E}">
        <p14:creationId xmlns:p14="http://schemas.microsoft.com/office/powerpoint/2010/main" val="278281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2C0A2D-F057-4F2D-A167-ED4A66C9EB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DC55701-BFA8-4AA4-9889-49835F9328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92413AA-ACD5-452D-9431-07ED0A148D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" y="-20781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EC94EEE-A3EB-4EFC-88CD-EF6425C9DE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1164" y="-13854"/>
            <a:ext cx="4578153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682ED36-6632-4D2E-B11E-FDFC84FC1CA6}"/>
              </a:ext>
            </a:extLst>
          </p:cNvPr>
          <p:cNvSpPr txBox="1"/>
          <p:nvPr/>
        </p:nvSpPr>
        <p:spPr>
          <a:xfrm>
            <a:off x="3741533" y="134400"/>
            <a:ext cx="5801962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Books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36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revise</a:t>
            </a:r>
            <a:r>
              <a:rPr lang="hr-HR" sz="1600" b="1" dirty="0">
                <a:solidFill>
                  <a:srgbClr val="0070C0"/>
                </a:solidFill>
              </a:rPr>
              <a:t> Past </a:t>
            </a:r>
            <a:r>
              <a:rPr lang="hr-HR" sz="1600" b="1" dirty="0" err="1">
                <a:solidFill>
                  <a:srgbClr val="0070C0"/>
                </a:solidFill>
              </a:rPr>
              <a:t>Continuous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svoje udžbenike na stranici 36 i ponovite Past </a:t>
            </a:r>
            <a:r>
              <a:rPr lang="hr-HR" sz="1600" dirty="0" err="1">
                <a:solidFill>
                  <a:srgbClr val="0070C0"/>
                </a:solidFill>
              </a:rPr>
              <a:t>Continuous</a:t>
            </a:r>
            <a:r>
              <a:rPr lang="hr-HR" sz="1600" dirty="0">
                <a:solidFill>
                  <a:srgbClr val="0070C0"/>
                </a:solidFill>
              </a:rPr>
              <a:t>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880AD255-F4E2-4FBE-81AA-A2737BF236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0629" y="1188080"/>
            <a:ext cx="5619750" cy="236220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Elipsa 8">
            <a:extLst>
              <a:ext uri="{FF2B5EF4-FFF2-40B4-BE49-F238E27FC236}">
                <a16:creationId xmlns:a16="http://schemas.microsoft.com/office/drawing/2014/main" id="{227019D2-BB7C-4821-A1CD-17605DAD7D43}"/>
              </a:ext>
            </a:extLst>
          </p:cNvPr>
          <p:cNvSpPr/>
          <p:nvPr/>
        </p:nvSpPr>
        <p:spPr>
          <a:xfrm>
            <a:off x="1143459" y="2174120"/>
            <a:ext cx="257452" cy="28408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6AD36B36-1CC0-4F4D-B564-8C799C1EED73}"/>
              </a:ext>
            </a:extLst>
          </p:cNvPr>
          <p:cNvSpPr/>
          <p:nvPr/>
        </p:nvSpPr>
        <p:spPr>
          <a:xfrm>
            <a:off x="1143459" y="2511303"/>
            <a:ext cx="257452" cy="28408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8A7C8E79-292C-409E-B3DB-94506082B6DA}"/>
              </a:ext>
            </a:extLst>
          </p:cNvPr>
          <p:cNvSpPr/>
          <p:nvPr/>
        </p:nvSpPr>
        <p:spPr>
          <a:xfrm>
            <a:off x="1151471" y="2802315"/>
            <a:ext cx="257452" cy="28408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EA2C138C-E124-45BC-8644-AF922C85BC65}"/>
              </a:ext>
            </a:extLst>
          </p:cNvPr>
          <p:cNvSpPr/>
          <p:nvPr/>
        </p:nvSpPr>
        <p:spPr>
          <a:xfrm>
            <a:off x="1143459" y="3095991"/>
            <a:ext cx="257452" cy="28408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4740E272-C4F9-4EAD-98DF-9CB35D4D1C14}"/>
              </a:ext>
            </a:extLst>
          </p:cNvPr>
          <p:cNvSpPr txBox="1"/>
          <p:nvPr/>
        </p:nvSpPr>
        <p:spPr>
          <a:xfrm>
            <a:off x="5998596" y="1307812"/>
            <a:ext cx="5801962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Pogledajte navedene rečenice. Označite one </a:t>
            </a:r>
            <a:r>
              <a:rPr lang="hr-HR" sz="1600">
                <a:solidFill>
                  <a:srgbClr val="0070C0"/>
                </a:solidFill>
              </a:rPr>
              <a:t>u kojima </a:t>
            </a:r>
            <a:r>
              <a:rPr lang="hr-HR" sz="1600" dirty="0">
                <a:solidFill>
                  <a:srgbClr val="0070C0"/>
                </a:solidFill>
              </a:rPr>
              <a:t>je </a:t>
            </a:r>
            <a:r>
              <a:rPr lang="hr-HR" sz="1600" dirty="0" err="1">
                <a:solidFill>
                  <a:srgbClr val="0070C0"/>
                </a:solidFill>
              </a:rPr>
              <a:t>upotrebljen</a:t>
            </a:r>
            <a:r>
              <a:rPr lang="hr-HR" sz="1600" dirty="0">
                <a:solidFill>
                  <a:srgbClr val="0070C0"/>
                </a:solidFill>
              </a:rPr>
              <a:t> Past </a:t>
            </a:r>
            <a:r>
              <a:rPr lang="hr-HR" sz="1600" dirty="0" err="1">
                <a:solidFill>
                  <a:srgbClr val="0070C0"/>
                </a:solidFill>
              </a:rPr>
              <a:t>Continuous</a:t>
            </a:r>
            <a:r>
              <a:rPr lang="hr-HR" sz="1600" dirty="0">
                <a:solidFill>
                  <a:srgbClr val="0070C0"/>
                </a:solidFill>
              </a:rPr>
              <a:t>.  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E2ADF6FA-8264-4EED-82D6-09FE0826B1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52458" y="2618076"/>
            <a:ext cx="3848100" cy="76200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E9CF4DA5-4FB7-4C37-834A-99B5EEDF37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12404" y="3674400"/>
            <a:ext cx="6477000" cy="118110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Slika 15">
            <a:extLst>
              <a:ext uri="{FF2B5EF4-FFF2-40B4-BE49-F238E27FC236}">
                <a16:creationId xmlns:a16="http://schemas.microsoft.com/office/drawing/2014/main" id="{5986B089-19C6-4979-A6ED-ED32A49381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1719" y="3766685"/>
            <a:ext cx="3676650" cy="12858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Slika 16">
            <a:extLst>
              <a:ext uri="{FF2B5EF4-FFF2-40B4-BE49-F238E27FC236}">
                <a16:creationId xmlns:a16="http://schemas.microsoft.com/office/drawing/2014/main" id="{DCFA137D-60A4-43E9-8F55-CEFA01AFF24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9429" y="5196881"/>
            <a:ext cx="7991475" cy="106680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TekstniOkvir 17">
            <a:extLst>
              <a:ext uri="{FF2B5EF4-FFF2-40B4-BE49-F238E27FC236}">
                <a16:creationId xmlns:a16="http://schemas.microsoft.com/office/drawing/2014/main" id="{83D642C3-64A9-4986-90FE-466A306491E0}"/>
              </a:ext>
            </a:extLst>
          </p:cNvPr>
          <p:cNvSpPr txBox="1"/>
          <p:nvPr/>
        </p:nvSpPr>
        <p:spPr>
          <a:xfrm>
            <a:off x="6454066" y="3852446"/>
            <a:ext cx="248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E4E8F88B-CB4C-44E4-AE89-D6C72D440D64}"/>
              </a:ext>
            </a:extLst>
          </p:cNvPr>
          <p:cNvSpPr txBox="1"/>
          <p:nvPr/>
        </p:nvSpPr>
        <p:spPr>
          <a:xfrm>
            <a:off x="6460783" y="4149374"/>
            <a:ext cx="248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02194F69-7701-4A14-83C7-5A34083AF096}"/>
              </a:ext>
            </a:extLst>
          </p:cNvPr>
          <p:cNvSpPr txBox="1"/>
          <p:nvPr/>
        </p:nvSpPr>
        <p:spPr>
          <a:xfrm>
            <a:off x="6362007" y="4409622"/>
            <a:ext cx="1189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 </a:t>
            </a:r>
            <a:r>
              <a:rPr lang="hr-HR" sz="1600" dirty="0" err="1">
                <a:solidFill>
                  <a:srgbClr val="FF33CC"/>
                </a:solidFill>
              </a:rPr>
              <a:t>and</a:t>
            </a:r>
            <a:r>
              <a:rPr lang="hr-HR" sz="1600" dirty="0">
                <a:solidFill>
                  <a:srgbClr val="FF33CC"/>
                </a:solidFill>
              </a:rPr>
              <a:t> 5</a:t>
            </a:r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B3A11C46-9FEB-4D94-ABAB-4927D671B0B5}"/>
              </a:ext>
            </a:extLst>
          </p:cNvPr>
          <p:cNvSpPr/>
          <p:nvPr/>
        </p:nvSpPr>
        <p:spPr>
          <a:xfrm>
            <a:off x="5948038" y="5587768"/>
            <a:ext cx="1677879" cy="34138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3" name="Elipsa 22">
            <a:extLst>
              <a:ext uri="{FF2B5EF4-FFF2-40B4-BE49-F238E27FC236}">
                <a16:creationId xmlns:a16="http://schemas.microsoft.com/office/drawing/2014/main" id="{BAEFEAB8-FFEB-4F26-9D23-FC15DB26948C}"/>
              </a:ext>
            </a:extLst>
          </p:cNvPr>
          <p:cNvSpPr/>
          <p:nvPr/>
        </p:nvSpPr>
        <p:spPr>
          <a:xfrm>
            <a:off x="6205491" y="5834751"/>
            <a:ext cx="1094231" cy="34138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1417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8" grpId="0"/>
      <p:bldP spid="19" grpId="0"/>
      <p:bldP spid="20" grpId="0"/>
      <p:bldP spid="21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2C0A2D-F057-4F2D-A167-ED4A66C9EB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DC55701-BFA8-4AA4-9889-49835F9328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92413AA-ACD5-452D-9431-07ED0A148D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C0C6F5E-095F-4BC4-8501-0EAEA943DD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221" y="255757"/>
            <a:ext cx="5492919" cy="2536436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942B5A99-B565-4B6D-8E54-5F552D92B6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6107" y="1989383"/>
            <a:ext cx="6257925" cy="435292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BB7A3F62-0892-4A5D-B561-E83B87197AA9}"/>
              </a:ext>
            </a:extLst>
          </p:cNvPr>
          <p:cNvSpPr txBox="1"/>
          <p:nvPr/>
        </p:nvSpPr>
        <p:spPr>
          <a:xfrm>
            <a:off x="1598977" y="3234811"/>
            <a:ext cx="392529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30.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30.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8A9C3B9B-8E74-4923-93CD-B3052A84F89A}"/>
              </a:ext>
            </a:extLst>
          </p:cNvPr>
          <p:cNvSpPr txBox="1"/>
          <p:nvPr/>
        </p:nvSpPr>
        <p:spPr>
          <a:xfrm>
            <a:off x="8452432" y="1735664"/>
            <a:ext cx="3255629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 članak i izaberi točnu opciju. </a:t>
            </a:r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6BB793DC-DAD9-4761-B951-2419D32C21DB}"/>
              </a:ext>
            </a:extLst>
          </p:cNvPr>
          <p:cNvSpPr/>
          <p:nvPr/>
        </p:nvSpPr>
        <p:spPr>
          <a:xfrm>
            <a:off x="8744505" y="3429001"/>
            <a:ext cx="852256" cy="27013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9752D1BB-A85A-4273-8E53-6F5BEB3E3E9F}"/>
              </a:ext>
            </a:extLst>
          </p:cNvPr>
          <p:cNvSpPr/>
          <p:nvPr/>
        </p:nvSpPr>
        <p:spPr>
          <a:xfrm>
            <a:off x="9846383" y="3644723"/>
            <a:ext cx="746640" cy="27013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8C611F5F-21D3-4BFA-B651-7B95B0035A2B}"/>
              </a:ext>
            </a:extLst>
          </p:cNvPr>
          <p:cNvSpPr/>
          <p:nvPr/>
        </p:nvSpPr>
        <p:spPr>
          <a:xfrm>
            <a:off x="7423211" y="4065807"/>
            <a:ext cx="406894" cy="23510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BF6E5C96-CD1E-4240-B417-7B55382B061F}"/>
              </a:ext>
            </a:extLst>
          </p:cNvPr>
          <p:cNvSpPr/>
          <p:nvPr/>
        </p:nvSpPr>
        <p:spPr>
          <a:xfrm>
            <a:off x="10429421" y="4033129"/>
            <a:ext cx="852256" cy="27013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4B2FA7D8-21A9-48FE-937B-054966F69ED0}"/>
              </a:ext>
            </a:extLst>
          </p:cNvPr>
          <p:cNvSpPr/>
          <p:nvPr/>
        </p:nvSpPr>
        <p:spPr>
          <a:xfrm>
            <a:off x="7830105" y="4219286"/>
            <a:ext cx="622327" cy="23510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34A349D8-1DBA-44D2-8309-96DDA76BB5E9}"/>
              </a:ext>
            </a:extLst>
          </p:cNvPr>
          <p:cNvSpPr/>
          <p:nvPr/>
        </p:nvSpPr>
        <p:spPr>
          <a:xfrm>
            <a:off x="7922007" y="4429919"/>
            <a:ext cx="1035562" cy="21626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DCE32E73-E100-46F8-B648-755194788D6D}"/>
              </a:ext>
            </a:extLst>
          </p:cNvPr>
          <p:cNvSpPr/>
          <p:nvPr/>
        </p:nvSpPr>
        <p:spPr>
          <a:xfrm>
            <a:off x="6375646" y="4646180"/>
            <a:ext cx="779756" cy="21626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26A2675E-0A06-4EDE-8223-95F962B64D2E}"/>
              </a:ext>
            </a:extLst>
          </p:cNvPr>
          <p:cNvSpPr/>
          <p:nvPr/>
        </p:nvSpPr>
        <p:spPr>
          <a:xfrm>
            <a:off x="8679402" y="4586681"/>
            <a:ext cx="599998" cy="27013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8658CE28-0C9D-4FEC-9994-1FC9DAB0B0A2}"/>
              </a:ext>
            </a:extLst>
          </p:cNvPr>
          <p:cNvSpPr/>
          <p:nvPr/>
        </p:nvSpPr>
        <p:spPr>
          <a:xfrm>
            <a:off x="7666231" y="4793015"/>
            <a:ext cx="852256" cy="27013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15243C2D-D19D-41EF-B0EF-096DE8D8B97C}"/>
              </a:ext>
            </a:extLst>
          </p:cNvPr>
          <p:cNvSpPr/>
          <p:nvPr/>
        </p:nvSpPr>
        <p:spPr>
          <a:xfrm>
            <a:off x="9486355" y="4994716"/>
            <a:ext cx="1106668" cy="26308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9EDAD07D-E62B-4CF3-8DCA-AC0B6530E44A}"/>
              </a:ext>
            </a:extLst>
          </p:cNvPr>
          <p:cNvSpPr/>
          <p:nvPr/>
        </p:nvSpPr>
        <p:spPr>
          <a:xfrm>
            <a:off x="7666230" y="5185175"/>
            <a:ext cx="1013171" cy="26308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id="{766A153E-52F7-4C2A-BE11-F79D860B0748}"/>
              </a:ext>
            </a:extLst>
          </p:cNvPr>
          <p:cNvSpPr/>
          <p:nvPr/>
        </p:nvSpPr>
        <p:spPr>
          <a:xfrm>
            <a:off x="6570955" y="5368786"/>
            <a:ext cx="852256" cy="27013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0703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2C0A2D-F057-4F2D-A167-ED4A66C9EB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DC55701-BFA8-4AA4-9889-49835F9328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92413AA-ACD5-452D-9431-07ED0A148D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" y="-15763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D35DFB2-A568-47B7-9DFB-26F53F9891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249" y="529408"/>
            <a:ext cx="7040581" cy="5720472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D9E9D52-0541-415F-95F2-44C89C669726}"/>
              </a:ext>
            </a:extLst>
          </p:cNvPr>
          <p:cNvSpPr txBox="1"/>
          <p:nvPr/>
        </p:nvSpPr>
        <p:spPr>
          <a:xfrm>
            <a:off x="7582527" y="529408"/>
            <a:ext cx="392529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Riječi u zagradama stavi u </a:t>
            </a:r>
            <a:r>
              <a:rPr lang="hr-HR" sz="1600" i="1" dirty="0">
                <a:solidFill>
                  <a:srgbClr val="0070C0"/>
                </a:solidFill>
              </a:rPr>
              <a:t>Past </a:t>
            </a:r>
            <a:r>
              <a:rPr lang="hr-HR" sz="1600" i="1" dirty="0" err="1">
                <a:solidFill>
                  <a:srgbClr val="0070C0"/>
                </a:solidFill>
              </a:rPr>
              <a:t>Simple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ili </a:t>
            </a:r>
            <a:r>
              <a:rPr lang="hr-HR" sz="1600" i="1" dirty="0">
                <a:solidFill>
                  <a:srgbClr val="0070C0"/>
                </a:solidFill>
              </a:rPr>
              <a:t>Past </a:t>
            </a:r>
            <a:r>
              <a:rPr lang="hr-HR" sz="1600" i="1" dirty="0" err="1">
                <a:solidFill>
                  <a:srgbClr val="0070C0"/>
                </a:solidFill>
              </a:rPr>
              <a:t>Continuous</a:t>
            </a:r>
            <a:r>
              <a:rPr lang="hr-HR" sz="1600" i="1" dirty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9EE1066-4817-4366-8A1B-5B0A76BDC27F}"/>
              </a:ext>
            </a:extLst>
          </p:cNvPr>
          <p:cNvSpPr txBox="1"/>
          <p:nvPr/>
        </p:nvSpPr>
        <p:spPr>
          <a:xfrm>
            <a:off x="3937539" y="1538056"/>
            <a:ext cx="1562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having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F767FBAF-2A2A-4ED9-A913-87714FEB798E}"/>
              </a:ext>
            </a:extLst>
          </p:cNvPr>
          <p:cNvSpPr txBox="1"/>
          <p:nvPr/>
        </p:nvSpPr>
        <p:spPr>
          <a:xfrm>
            <a:off x="2947680" y="1799408"/>
            <a:ext cx="1562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witnessed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0764DFB8-7335-4E8D-B6BE-306C2B1F8701}"/>
              </a:ext>
            </a:extLst>
          </p:cNvPr>
          <p:cNvSpPr txBox="1"/>
          <p:nvPr/>
        </p:nvSpPr>
        <p:spPr>
          <a:xfrm>
            <a:off x="2228794" y="2060760"/>
            <a:ext cx="1562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talking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6CDC9AE2-00FF-400A-AB47-DA94555F3912}"/>
              </a:ext>
            </a:extLst>
          </p:cNvPr>
          <p:cNvSpPr txBox="1"/>
          <p:nvPr/>
        </p:nvSpPr>
        <p:spPr>
          <a:xfrm>
            <a:off x="1985931" y="2342670"/>
            <a:ext cx="1562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listening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93180406-9B31-4024-A71D-AD084C00D0C7}"/>
              </a:ext>
            </a:extLst>
          </p:cNvPr>
          <p:cNvSpPr txBox="1"/>
          <p:nvPr/>
        </p:nvSpPr>
        <p:spPr>
          <a:xfrm>
            <a:off x="1666335" y="2624580"/>
            <a:ext cx="1562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sucking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0A35D35-23EE-4BBC-B201-531C1D790774}"/>
              </a:ext>
            </a:extLst>
          </p:cNvPr>
          <p:cNvSpPr txBox="1"/>
          <p:nvPr/>
        </p:nvSpPr>
        <p:spPr>
          <a:xfrm>
            <a:off x="2375069" y="2881417"/>
            <a:ext cx="1562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started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EDFF6505-78FA-4299-842A-C004D1594DC4}"/>
              </a:ext>
            </a:extLst>
          </p:cNvPr>
          <p:cNvSpPr txBox="1"/>
          <p:nvPr/>
        </p:nvSpPr>
        <p:spPr>
          <a:xfrm>
            <a:off x="1401779" y="3142769"/>
            <a:ext cx="1562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laughing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3A0C3ED-C4EE-4436-A1E2-F362723FF4A4}"/>
              </a:ext>
            </a:extLst>
          </p:cNvPr>
          <p:cNvSpPr txBox="1"/>
          <p:nvPr/>
        </p:nvSpPr>
        <p:spPr>
          <a:xfrm>
            <a:off x="4646273" y="3139537"/>
            <a:ext cx="1562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got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9F71925E-93E0-421C-99F2-71B8B6704FD3}"/>
              </a:ext>
            </a:extLst>
          </p:cNvPr>
          <p:cNvSpPr txBox="1"/>
          <p:nvPr/>
        </p:nvSpPr>
        <p:spPr>
          <a:xfrm>
            <a:off x="2729436" y="3420164"/>
            <a:ext cx="1562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wrapped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043A08E5-95E1-4FF2-AC59-344797733739}"/>
              </a:ext>
            </a:extLst>
          </p:cNvPr>
          <p:cNvSpPr txBox="1"/>
          <p:nvPr/>
        </p:nvSpPr>
        <p:spPr>
          <a:xfrm>
            <a:off x="2046302" y="3676882"/>
            <a:ext cx="1562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looking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E6A64E1-F44F-4805-A352-5678A0DFBC60}"/>
              </a:ext>
            </a:extLst>
          </p:cNvPr>
          <p:cNvSpPr txBox="1"/>
          <p:nvPr/>
        </p:nvSpPr>
        <p:spPr>
          <a:xfrm>
            <a:off x="1675301" y="3946195"/>
            <a:ext cx="1562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laughing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135D686A-9B6E-41FC-BB96-785B9A622577}"/>
              </a:ext>
            </a:extLst>
          </p:cNvPr>
          <p:cNvSpPr txBox="1"/>
          <p:nvPr/>
        </p:nvSpPr>
        <p:spPr>
          <a:xfrm>
            <a:off x="4924440" y="3933641"/>
            <a:ext cx="1562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asked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C3E195EB-FE62-4718-85DE-14DE960D35B6}"/>
              </a:ext>
            </a:extLst>
          </p:cNvPr>
          <p:cNvSpPr txBox="1"/>
          <p:nvPr/>
        </p:nvSpPr>
        <p:spPr>
          <a:xfrm>
            <a:off x="2166445" y="4476903"/>
            <a:ext cx="1562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looking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399CC51-76F5-4C63-A0B7-8FAB59ADB4CD}"/>
              </a:ext>
            </a:extLst>
          </p:cNvPr>
          <p:cNvSpPr txBox="1"/>
          <p:nvPr/>
        </p:nvSpPr>
        <p:spPr>
          <a:xfrm>
            <a:off x="1826133" y="4763525"/>
            <a:ext cx="1562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sitting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E9B4BE86-2A07-4256-8FEE-0567A0670AEE}"/>
              </a:ext>
            </a:extLst>
          </p:cNvPr>
          <p:cNvSpPr txBox="1"/>
          <p:nvPr/>
        </p:nvSpPr>
        <p:spPr>
          <a:xfrm>
            <a:off x="1622329" y="5062557"/>
            <a:ext cx="1562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squeezed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E737B4C6-64E4-4E8F-81AE-F75816D9CEF9}"/>
              </a:ext>
            </a:extLst>
          </p:cNvPr>
          <p:cNvSpPr txBox="1"/>
          <p:nvPr/>
        </p:nvSpPr>
        <p:spPr>
          <a:xfrm>
            <a:off x="1388667" y="5294233"/>
            <a:ext cx="1562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came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FAECE8F2-2A64-4373-89D3-644D39112707}"/>
              </a:ext>
            </a:extLst>
          </p:cNvPr>
          <p:cNvSpPr txBox="1"/>
          <p:nvPr/>
        </p:nvSpPr>
        <p:spPr>
          <a:xfrm>
            <a:off x="4306417" y="5262162"/>
            <a:ext cx="1562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saved</a:t>
            </a:r>
            <a:endParaRPr lang="hr-HR" sz="1600" dirty="0">
              <a:solidFill>
                <a:srgbClr val="FF33CC"/>
              </a:solidFill>
            </a:endParaRPr>
          </a:p>
        </p:txBody>
      </p:sp>
      <p:pic>
        <p:nvPicPr>
          <p:cNvPr id="24" name="Slika 23">
            <a:hlinkClick r:id="rId5"/>
            <a:extLst>
              <a:ext uri="{FF2B5EF4-FFF2-40B4-BE49-F238E27FC236}">
                <a16:creationId xmlns:a16="http://schemas.microsoft.com/office/drawing/2014/main" id="{C3B3C7B4-5361-46A0-926C-971165A33C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25773" y="2876729"/>
            <a:ext cx="992202" cy="1085806"/>
          </a:xfrm>
          <a:prstGeom prst="rect">
            <a:avLst/>
          </a:prstGeom>
        </p:spPr>
      </p:pic>
      <p:sp>
        <p:nvSpPr>
          <p:cNvPr id="25" name="TekstniOkvir 24">
            <a:extLst>
              <a:ext uri="{FF2B5EF4-FFF2-40B4-BE49-F238E27FC236}">
                <a16:creationId xmlns:a16="http://schemas.microsoft.com/office/drawing/2014/main" id="{29AA7BDA-3379-4159-BA9E-F64FE9FEACD6}"/>
              </a:ext>
            </a:extLst>
          </p:cNvPr>
          <p:cNvSpPr txBox="1"/>
          <p:nvPr/>
        </p:nvSpPr>
        <p:spPr>
          <a:xfrm>
            <a:off x="8176716" y="2050420"/>
            <a:ext cx="359803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slika s poveznicama pristupi sadržajima za igru i ponavljanje.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9F41291B-AF5A-4650-94FC-C9860E4ADF92}"/>
              </a:ext>
            </a:extLst>
          </p:cNvPr>
          <p:cNvSpPr txBox="1"/>
          <p:nvPr/>
        </p:nvSpPr>
        <p:spPr>
          <a:xfrm>
            <a:off x="9462564" y="3080723"/>
            <a:ext cx="1788195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CC00CC"/>
                </a:solidFill>
              </a:rPr>
              <a:t>Past </a:t>
            </a:r>
            <a:r>
              <a:rPr lang="hr-HR" dirty="0" err="1">
                <a:solidFill>
                  <a:srgbClr val="CC00CC"/>
                </a:solidFill>
              </a:rPr>
              <a:t>Continuous</a:t>
            </a:r>
            <a:endParaRPr lang="hr-HR" dirty="0">
              <a:solidFill>
                <a:srgbClr val="CC00CC"/>
              </a:solidFill>
            </a:endParaRPr>
          </a:p>
        </p:txBody>
      </p:sp>
      <p:pic>
        <p:nvPicPr>
          <p:cNvPr id="27" name="Slika 26">
            <a:hlinkClick r:id="rId7"/>
            <a:extLst>
              <a:ext uri="{FF2B5EF4-FFF2-40B4-BE49-F238E27FC236}">
                <a16:creationId xmlns:a16="http://schemas.microsoft.com/office/drawing/2014/main" id="{BAE76F85-91B4-4406-9609-28446D76E2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25773" y="4125131"/>
            <a:ext cx="992202" cy="1085806"/>
          </a:xfrm>
          <a:prstGeom prst="rect">
            <a:avLst/>
          </a:prstGeom>
        </p:spPr>
      </p:pic>
      <p:sp>
        <p:nvSpPr>
          <p:cNvPr id="28" name="TekstniOkvir 27">
            <a:extLst>
              <a:ext uri="{FF2B5EF4-FFF2-40B4-BE49-F238E27FC236}">
                <a16:creationId xmlns:a16="http://schemas.microsoft.com/office/drawing/2014/main" id="{607E499A-568A-4173-B375-30998BFFCCDD}"/>
              </a:ext>
            </a:extLst>
          </p:cNvPr>
          <p:cNvSpPr txBox="1"/>
          <p:nvPr/>
        </p:nvSpPr>
        <p:spPr>
          <a:xfrm>
            <a:off x="9471769" y="4394193"/>
            <a:ext cx="1788195" cy="646331"/>
          </a:xfrm>
          <a:prstGeom prst="rect">
            <a:avLst/>
          </a:prstGeom>
          <a:solidFill>
            <a:schemeClr val="bg1"/>
          </a:solidFill>
          <a:ln w="1905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CC00CC"/>
                </a:solidFill>
              </a:rPr>
              <a:t>Past </a:t>
            </a:r>
            <a:r>
              <a:rPr lang="hr-HR" dirty="0" err="1">
                <a:solidFill>
                  <a:srgbClr val="CC00CC"/>
                </a:solidFill>
              </a:rPr>
              <a:t>Continuous</a:t>
            </a:r>
            <a:r>
              <a:rPr lang="hr-HR" dirty="0">
                <a:solidFill>
                  <a:srgbClr val="CC00CC"/>
                </a:solidFill>
              </a:rPr>
              <a:t> (</a:t>
            </a:r>
            <a:r>
              <a:rPr lang="hr-HR" dirty="0" err="1">
                <a:solidFill>
                  <a:srgbClr val="CC00CC"/>
                </a:solidFill>
              </a:rPr>
              <a:t>Linking</a:t>
            </a:r>
            <a:r>
              <a:rPr lang="hr-HR" dirty="0">
                <a:solidFill>
                  <a:srgbClr val="CC00CC"/>
                </a:solidFill>
              </a:rPr>
              <a:t> </a:t>
            </a:r>
            <a:r>
              <a:rPr lang="hr-HR" dirty="0" err="1">
                <a:solidFill>
                  <a:srgbClr val="CC00CC"/>
                </a:solidFill>
              </a:rPr>
              <a:t>words</a:t>
            </a:r>
            <a:r>
              <a:rPr lang="hr-HR" dirty="0">
                <a:solidFill>
                  <a:srgbClr val="CC00CC"/>
                </a:solidFill>
              </a:rPr>
              <a:t>)</a:t>
            </a:r>
          </a:p>
        </p:txBody>
      </p:sp>
      <p:pic>
        <p:nvPicPr>
          <p:cNvPr id="29" name="Slika 28">
            <a:hlinkClick r:id="rId8"/>
            <a:extLst>
              <a:ext uri="{FF2B5EF4-FFF2-40B4-BE49-F238E27FC236}">
                <a16:creationId xmlns:a16="http://schemas.microsoft.com/office/drawing/2014/main" id="{40B12772-8C2E-4AC1-B1BA-D79012338B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25773" y="5401286"/>
            <a:ext cx="992202" cy="1085806"/>
          </a:xfrm>
          <a:prstGeom prst="rect">
            <a:avLst/>
          </a:prstGeom>
        </p:spPr>
      </p:pic>
      <p:sp>
        <p:nvSpPr>
          <p:cNvPr id="30" name="TekstniOkvir 29">
            <a:extLst>
              <a:ext uri="{FF2B5EF4-FFF2-40B4-BE49-F238E27FC236}">
                <a16:creationId xmlns:a16="http://schemas.microsoft.com/office/drawing/2014/main" id="{ADAD1633-B971-435D-B092-8B23F774BF5E}"/>
              </a:ext>
            </a:extLst>
          </p:cNvPr>
          <p:cNvSpPr txBox="1"/>
          <p:nvPr/>
        </p:nvSpPr>
        <p:spPr>
          <a:xfrm>
            <a:off x="9545454" y="5523301"/>
            <a:ext cx="1439357" cy="646331"/>
          </a:xfrm>
          <a:prstGeom prst="rect">
            <a:avLst/>
          </a:prstGeom>
          <a:solidFill>
            <a:schemeClr val="bg1"/>
          </a:solidFill>
          <a:ln w="1905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CC00CC"/>
                </a:solidFill>
              </a:rPr>
              <a:t>Vocabulary</a:t>
            </a:r>
            <a:r>
              <a:rPr lang="hr-HR" dirty="0">
                <a:solidFill>
                  <a:srgbClr val="CC00CC"/>
                </a:solidFill>
              </a:rPr>
              <a:t> (</a:t>
            </a:r>
            <a:r>
              <a:rPr lang="hr-HR" dirty="0" err="1">
                <a:solidFill>
                  <a:srgbClr val="CC00CC"/>
                </a:solidFill>
              </a:rPr>
              <a:t>crossword</a:t>
            </a:r>
            <a:r>
              <a:rPr lang="hr-HR" dirty="0">
                <a:solidFill>
                  <a:srgbClr val="CC00CC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115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 animBg="1"/>
      <p:bldP spid="26" grpId="0" animBg="1"/>
      <p:bldP spid="28" grpId="0" animBg="1"/>
      <p:bldP spid="30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248</Words>
  <Application>Microsoft Office PowerPoint</Application>
  <PresentationFormat>Široki zaslon</PresentationFormat>
  <Paragraphs>47</Paragraphs>
  <Slides>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7</cp:revision>
  <dcterms:created xsi:type="dcterms:W3CDTF">2021-10-08T11:22:18Z</dcterms:created>
  <dcterms:modified xsi:type="dcterms:W3CDTF">2021-10-08T13:21:00Z</dcterms:modified>
</cp:coreProperties>
</file>